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7F7B-DF61-405E-95D0-B4217F0AB86C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95FA-B959-4B57-9195-9A8AC6A7E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4490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7F7B-DF61-405E-95D0-B4217F0AB86C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95FA-B959-4B57-9195-9A8AC6A7E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3295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7F7B-DF61-405E-95D0-B4217F0AB86C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95FA-B959-4B57-9195-9A8AC6A7E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050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7F7B-DF61-405E-95D0-B4217F0AB86C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95FA-B959-4B57-9195-9A8AC6A7E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236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7F7B-DF61-405E-95D0-B4217F0AB86C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95FA-B959-4B57-9195-9A8AC6A7E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9071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7F7B-DF61-405E-95D0-B4217F0AB86C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95FA-B959-4B57-9195-9A8AC6A7E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663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7F7B-DF61-405E-95D0-B4217F0AB86C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95FA-B959-4B57-9195-9A8AC6A7E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399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7F7B-DF61-405E-95D0-B4217F0AB86C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95FA-B959-4B57-9195-9A8AC6A7E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3845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7F7B-DF61-405E-95D0-B4217F0AB86C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95FA-B959-4B57-9195-9A8AC6A7E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1539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7F7B-DF61-405E-95D0-B4217F0AB86C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95FA-B959-4B57-9195-9A8AC6A7E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8438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67F7B-DF61-405E-95D0-B4217F0AB86C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7A95FA-B959-4B57-9195-9A8AC6A7E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3579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67F7B-DF61-405E-95D0-B4217F0AB86C}" type="datetimeFigureOut">
              <a:rPr lang="nl-NL" smtClean="0"/>
              <a:t>15-12-2015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95FA-B959-4B57-9195-9A8AC6A7E50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09757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glish-4u.de/pres_perf_ex2.htm" TargetMode="External"/><Relationship Id="rId2" Type="http://schemas.openxmlformats.org/officeDocument/2006/relationships/hyperlink" Target="http://www.englisch-hilfen.de/en/exercises/tenses/present_perfect_statements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go4u.com/en/cram-up/grammar/past-perfect-simple/exercises?0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Afbeelding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0412" y="1531009"/>
            <a:ext cx="5591175" cy="5124450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nl-NL" sz="96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Review</a:t>
            </a:r>
            <a:endParaRPr lang="nl-NL" sz="9600" b="1" dirty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lin Sans FB Demi" panose="020E0802020502020306" pitchFamily="34" charset="0"/>
            </a:endParaRPr>
          </a:p>
        </p:txBody>
      </p:sp>
      <p:sp>
        <p:nvSpPr>
          <p:cNvPr id="4" name="Rechthoek 3"/>
          <p:cNvSpPr/>
          <p:nvPr/>
        </p:nvSpPr>
        <p:spPr>
          <a:xfrm>
            <a:off x="3764318" y="2175736"/>
            <a:ext cx="104059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Past</a:t>
            </a:r>
          </a:p>
          <a:p>
            <a:pPr algn="ctr"/>
            <a:r>
              <a:rPr lang="nl-NL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Simple</a:t>
            </a:r>
            <a:endParaRPr lang="nl-NL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Rechthoek 4"/>
          <p:cNvSpPr/>
          <p:nvPr/>
        </p:nvSpPr>
        <p:spPr>
          <a:xfrm>
            <a:off x="6849699" y="2498901"/>
            <a:ext cx="1423033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sz="16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Past</a:t>
            </a:r>
          </a:p>
          <a:p>
            <a:pPr algn="ctr"/>
            <a:r>
              <a:rPr lang="nl-NL" sz="16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Continuous</a:t>
            </a:r>
            <a:endParaRPr lang="nl-NL" sz="16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1" name="Rechthoek 20"/>
          <p:cNvSpPr/>
          <p:nvPr/>
        </p:nvSpPr>
        <p:spPr>
          <a:xfrm>
            <a:off x="7040917" y="3849908"/>
            <a:ext cx="104059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Present</a:t>
            </a:r>
          </a:p>
          <a:p>
            <a:pPr algn="ctr"/>
            <a:r>
              <a:rPr lang="nl-NL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Perfect</a:t>
            </a:r>
            <a:endParaRPr lang="nl-NL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2" name="Rechthoek 21"/>
          <p:cNvSpPr/>
          <p:nvPr/>
        </p:nvSpPr>
        <p:spPr>
          <a:xfrm>
            <a:off x="5055404" y="2175735"/>
            <a:ext cx="104059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Has</a:t>
            </a:r>
          </a:p>
          <a:p>
            <a:pPr algn="ctr"/>
            <a:r>
              <a:rPr lang="nl-NL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Been</a:t>
            </a:r>
            <a:endParaRPr lang="nl-NL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3" name="Rechthoek 22"/>
          <p:cNvSpPr/>
          <p:nvPr/>
        </p:nvSpPr>
        <p:spPr>
          <a:xfrm>
            <a:off x="6888679" y="1984756"/>
            <a:ext cx="104059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Did</a:t>
            </a:r>
            <a:r>
              <a:rPr lang="nl-NL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 </a:t>
            </a:r>
            <a:r>
              <a:rPr lang="nl-NL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work</a:t>
            </a:r>
            <a:endParaRPr lang="nl-NL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4" name="Rechthoek 23"/>
          <p:cNvSpPr/>
          <p:nvPr/>
        </p:nvSpPr>
        <p:spPr>
          <a:xfrm>
            <a:off x="4284615" y="3512970"/>
            <a:ext cx="104059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Was</a:t>
            </a:r>
            <a:endParaRPr lang="nl-NL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5" name="Rechthoek 24"/>
          <p:cNvSpPr/>
          <p:nvPr/>
        </p:nvSpPr>
        <p:spPr>
          <a:xfrm>
            <a:off x="4577998" y="2937781"/>
            <a:ext cx="104059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Seen</a:t>
            </a:r>
            <a:endParaRPr lang="nl-NL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6" name="Rechthoek 25"/>
          <p:cNvSpPr/>
          <p:nvPr/>
        </p:nvSpPr>
        <p:spPr>
          <a:xfrm>
            <a:off x="6615743" y="3480576"/>
            <a:ext cx="104059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Went</a:t>
            </a:r>
            <a:endParaRPr lang="nl-NL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7" name="Rechthoek 26"/>
          <p:cNvSpPr/>
          <p:nvPr/>
        </p:nvSpPr>
        <p:spPr>
          <a:xfrm>
            <a:off x="3375971" y="2892600"/>
            <a:ext cx="104059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Took</a:t>
            </a:r>
            <a:endParaRPr lang="nl-NL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8" name="Rechthoek 27"/>
          <p:cNvSpPr/>
          <p:nvPr/>
        </p:nvSpPr>
        <p:spPr>
          <a:xfrm>
            <a:off x="6125708" y="2819624"/>
            <a:ext cx="104059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Think</a:t>
            </a:r>
            <a:endParaRPr lang="nl-NL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29" name="Rechthoek 28"/>
          <p:cNvSpPr/>
          <p:nvPr/>
        </p:nvSpPr>
        <p:spPr>
          <a:xfrm>
            <a:off x="4130069" y="4088159"/>
            <a:ext cx="104059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Give</a:t>
            </a:r>
            <a:endParaRPr lang="nl-NL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0" name="Rechthoek 29"/>
          <p:cNvSpPr/>
          <p:nvPr/>
        </p:nvSpPr>
        <p:spPr>
          <a:xfrm>
            <a:off x="7656338" y="4431474"/>
            <a:ext cx="104059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Since</a:t>
            </a:r>
            <a:endParaRPr lang="nl-NL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1" name="Rechthoek 30"/>
          <p:cNvSpPr/>
          <p:nvPr/>
        </p:nvSpPr>
        <p:spPr>
          <a:xfrm>
            <a:off x="7543282" y="3157410"/>
            <a:ext cx="1040595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For</a:t>
            </a:r>
            <a:endParaRPr lang="nl-NL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32" name="Rechthoek 31"/>
          <p:cNvSpPr/>
          <p:nvPr/>
        </p:nvSpPr>
        <p:spPr>
          <a:xfrm>
            <a:off x="3397185" y="3781485"/>
            <a:ext cx="1040595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nl-NL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He, </a:t>
            </a:r>
            <a:r>
              <a:rPr lang="nl-NL" b="1" cap="none" spc="0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She</a:t>
            </a:r>
            <a:endParaRPr lang="nl-NL" b="1" cap="none" spc="0" dirty="0" smtClean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  <a:p>
            <a:pPr algn="ctr"/>
            <a:r>
              <a:rPr lang="nl-NL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It</a:t>
            </a:r>
            <a:endParaRPr lang="nl-NL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4636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63902"/>
            <a:ext cx="9144000" cy="1206710"/>
          </a:xfrm>
        </p:spPr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Past Simple </a:t>
            </a:r>
            <a:endParaRPr lang="nl-NL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95245" y="1370612"/>
            <a:ext cx="9144000" cy="4503977"/>
          </a:xfrm>
        </p:spPr>
        <p:txBody>
          <a:bodyPr>
            <a:normAutofit/>
          </a:bodyPr>
          <a:lstStyle/>
          <a:p>
            <a:r>
              <a:rPr lang="nl-NL" dirty="0" smtClean="0"/>
              <a:t>Je gebruikt de </a:t>
            </a:r>
            <a:r>
              <a:rPr lang="nl-NL" b="1" dirty="0" smtClean="0"/>
              <a:t>past </a:t>
            </a:r>
            <a:r>
              <a:rPr lang="nl-NL" b="1" dirty="0" err="1" smtClean="0"/>
              <a:t>simple</a:t>
            </a:r>
            <a:r>
              <a:rPr lang="nl-NL" b="1" dirty="0" smtClean="0"/>
              <a:t> </a:t>
            </a:r>
            <a:r>
              <a:rPr lang="nl-NL" dirty="0" smtClean="0"/>
              <a:t>om te zeggen dat iets in het verleden is gebeurd </a:t>
            </a:r>
            <a:r>
              <a:rPr lang="nl-NL" b="1" dirty="0" smtClean="0"/>
              <a:t>EN</a:t>
            </a:r>
            <a:r>
              <a:rPr lang="nl-NL" dirty="0" smtClean="0"/>
              <a:t> er staat bij wanneer dat gebeurd is. Dit zijn woorden zoals: </a:t>
            </a:r>
          </a:p>
          <a:p>
            <a:endParaRPr lang="nl-NL" b="1" dirty="0" smtClean="0"/>
          </a:p>
          <a:p>
            <a:r>
              <a:rPr lang="nl-NL" b="1" dirty="0" smtClean="0"/>
              <a:t>"</a:t>
            </a:r>
            <a:r>
              <a:rPr lang="nl-NL" b="1" dirty="0" err="1" smtClean="0"/>
              <a:t>yesterday</a:t>
            </a:r>
            <a:r>
              <a:rPr lang="nl-NL" b="1" dirty="0" smtClean="0"/>
              <a:t>, last week" enz.</a:t>
            </a:r>
          </a:p>
          <a:p>
            <a:endParaRPr lang="nl-NL" b="1" dirty="0" smtClean="0"/>
          </a:p>
          <a:p>
            <a:endParaRPr lang="nl-NL" dirty="0"/>
          </a:p>
          <a:p>
            <a:pPr algn="l"/>
            <a:r>
              <a:rPr lang="nl-NL" b="1" dirty="0" smtClean="0"/>
              <a:t>Voorbeeld:</a:t>
            </a:r>
          </a:p>
          <a:p>
            <a:pPr algn="l"/>
            <a:r>
              <a:rPr lang="en-US" dirty="0" smtClean="0"/>
              <a:t>They worked very hard yesterday.</a:t>
            </a:r>
          </a:p>
          <a:p>
            <a:pPr algn="l"/>
            <a:r>
              <a:rPr lang="en-US" dirty="0" smtClean="0"/>
              <a:t>He lived in Amsterdam for 2 years. (nu </a:t>
            </a:r>
            <a:r>
              <a:rPr lang="en-US" dirty="0" err="1" smtClean="0"/>
              <a:t>woont</a:t>
            </a:r>
            <a:r>
              <a:rPr lang="en-US" dirty="0" smtClean="0"/>
              <a:t> </a:t>
            </a:r>
            <a:r>
              <a:rPr lang="en-US" dirty="0" err="1" smtClean="0"/>
              <a:t>hij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dus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meer</a:t>
            </a:r>
            <a:r>
              <a:rPr lang="en-US" dirty="0" smtClean="0"/>
              <a:t>)</a:t>
            </a:r>
          </a:p>
          <a:p>
            <a:pPr algn="l"/>
            <a:endParaRPr lang="nl-NL" dirty="0" smtClean="0"/>
          </a:p>
          <a:p>
            <a:endParaRPr lang="nl-NL" dirty="0"/>
          </a:p>
        </p:txBody>
      </p:sp>
      <p:pic>
        <p:nvPicPr>
          <p:cNvPr id="1026" name="Picture 2" descr="Good Id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870" y="2494532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5679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/>
          </p:nvPr>
        </p:nvGraphicFramePr>
        <p:xfrm>
          <a:off x="697542" y="2786694"/>
          <a:ext cx="10732458" cy="3320807"/>
        </p:xfrm>
        <a:graphic>
          <a:graphicData uri="http://schemas.openxmlformats.org/drawingml/2006/table">
            <a:tbl>
              <a:tblPr>
                <a:tableStyleId>{775DCB02-9BB8-47FD-8907-85C794F793BA}</a:tableStyleId>
              </a:tblPr>
              <a:tblGrid>
                <a:gridCol w="3649036"/>
                <a:gridCol w="3541711"/>
                <a:gridCol w="3541711"/>
              </a:tblGrid>
              <a:tr h="1277233">
                <a:tc>
                  <a:txBody>
                    <a:bodyPr/>
                    <a:lstStyle/>
                    <a:p>
                      <a:pPr algn="ctr"/>
                      <a:r>
                        <a:rPr lang="nl-NL" b="1" dirty="0"/>
                        <a:t>Bevestigende </a:t>
                      </a:r>
                      <a:r>
                        <a:rPr lang="nl-NL" b="1" dirty="0" smtClean="0"/>
                        <a:t>zinnen</a:t>
                      </a:r>
                    </a:p>
                    <a:p>
                      <a:pPr algn="ctr"/>
                      <a:r>
                        <a:rPr lang="nl-NL" b="1" dirty="0" smtClean="0"/>
                        <a:t>Regelmatige </a:t>
                      </a:r>
                      <a:r>
                        <a:rPr lang="nl-NL" b="1" dirty="0" err="1"/>
                        <a:t>ww</a:t>
                      </a:r>
                      <a:r>
                        <a:rPr lang="nl-NL" b="1" dirty="0"/>
                        <a:t>: </a:t>
                      </a:r>
                      <a:r>
                        <a:rPr lang="nl-NL" b="1" dirty="0" err="1"/>
                        <a:t>ww</a:t>
                      </a:r>
                      <a:r>
                        <a:rPr lang="nl-NL" b="1" dirty="0"/>
                        <a:t> + (</a:t>
                      </a:r>
                      <a:r>
                        <a:rPr lang="nl-NL" b="1" dirty="0" smtClean="0"/>
                        <a:t>e)d</a:t>
                      </a:r>
                      <a:endParaRPr lang="nl-N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/>
                        <a:t>Vragende </a:t>
                      </a:r>
                      <a:r>
                        <a:rPr lang="nl-NL" b="1" dirty="0" smtClean="0"/>
                        <a:t>zinnen</a:t>
                      </a:r>
                    </a:p>
                    <a:p>
                      <a:pPr algn="ctr"/>
                      <a:r>
                        <a:rPr lang="nl-NL" b="1" dirty="0" err="1" smtClean="0"/>
                        <a:t>Did</a:t>
                      </a:r>
                      <a:r>
                        <a:rPr lang="nl-NL" b="1" dirty="0" smtClean="0"/>
                        <a:t> </a:t>
                      </a:r>
                      <a:r>
                        <a:rPr lang="nl-NL" b="1" dirty="0"/>
                        <a:t>...... + hele </a:t>
                      </a:r>
                      <a:r>
                        <a:rPr lang="nl-NL" b="1" dirty="0" err="1"/>
                        <a:t>ww</a:t>
                      </a:r>
                      <a:endParaRPr lang="nl-NL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b="1" dirty="0"/>
                        <a:t>Ontkennende </a:t>
                      </a:r>
                      <a:r>
                        <a:rPr lang="nl-NL" b="1" dirty="0" smtClean="0"/>
                        <a:t>zinnen</a:t>
                      </a:r>
                    </a:p>
                    <a:p>
                      <a:pPr algn="ctr"/>
                      <a:r>
                        <a:rPr lang="nl-NL" b="1" dirty="0" err="1" smtClean="0"/>
                        <a:t>didn't</a:t>
                      </a:r>
                      <a:r>
                        <a:rPr lang="nl-NL" b="1" dirty="0" smtClean="0"/>
                        <a:t> </a:t>
                      </a:r>
                      <a:r>
                        <a:rPr lang="nl-NL" b="1" dirty="0"/>
                        <a:t>+ hele </a:t>
                      </a:r>
                      <a:r>
                        <a:rPr lang="nl-NL" b="1" dirty="0" err="1"/>
                        <a:t>ww</a:t>
                      </a:r>
                      <a:endParaRPr lang="nl-NL" b="1" dirty="0"/>
                    </a:p>
                  </a:txBody>
                  <a:tcPr anchor="ctr"/>
                </a:tc>
              </a:tr>
              <a:tr h="2043574"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 </a:t>
                      </a:r>
                      <a:r>
                        <a:rPr lang="en-US" dirty="0" smtClean="0"/>
                        <a:t>worked/You </a:t>
                      </a:r>
                      <a:r>
                        <a:rPr lang="en-US" dirty="0"/>
                        <a:t>worked</a:t>
                      </a:r>
                    </a:p>
                    <a:p>
                      <a:pPr algn="l"/>
                      <a:r>
                        <a:rPr lang="en-US" dirty="0"/>
                        <a:t>He/she/it worked</a:t>
                      </a:r>
                    </a:p>
                    <a:p>
                      <a:pPr algn="l"/>
                      <a:r>
                        <a:rPr lang="en-US" dirty="0"/>
                        <a:t>We worked</a:t>
                      </a:r>
                    </a:p>
                    <a:p>
                      <a:pPr algn="l"/>
                      <a:r>
                        <a:rPr lang="en-US" dirty="0"/>
                        <a:t>You worked</a:t>
                      </a:r>
                    </a:p>
                    <a:p>
                      <a:pPr algn="l"/>
                      <a:r>
                        <a:rPr lang="en-US" dirty="0"/>
                        <a:t>They worked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Did I </a:t>
                      </a:r>
                      <a:r>
                        <a:rPr lang="en-US" dirty="0" err="1"/>
                        <a:t>work?Did</a:t>
                      </a:r>
                      <a:r>
                        <a:rPr lang="en-US" dirty="0"/>
                        <a:t> you work?</a:t>
                      </a:r>
                    </a:p>
                    <a:p>
                      <a:pPr algn="l"/>
                      <a:r>
                        <a:rPr lang="en-US" dirty="0"/>
                        <a:t>Did he/she/it work?</a:t>
                      </a:r>
                    </a:p>
                    <a:p>
                      <a:pPr algn="l"/>
                      <a:r>
                        <a:rPr lang="en-US" dirty="0"/>
                        <a:t>Did we work?</a:t>
                      </a:r>
                    </a:p>
                    <a:p>
                      <a:pPr algn="l"/>
                      <a:r>
                        <a:rPr lang="en-US" dirty="0"/>
                        <a:t>Did you work?</a:t>
                      </a:r>
                    </a:p>
                    <a:p>
                      <a:pPr algn="l"/>
                      <a:r>
                        <a:rPr lang="en-US" dirty="0"/>
                        <a:t>Did they work?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/>
                        <a:t>I didn't </a:t>
                      </a:r>
                      <a:r>
                        <a:rPr lang="en-US" dirty="0" smtClean="0"/>
                        <a:t>work/You </a:t>
                      </a:r>
                      <a:r>
                        <a:rPr lang="en-US" dirty="0"/>
                        <a:t>didn't work</a:t>
                      </a:r>
                    </a:p>
                    <a:p>
                      <a:pPr algn="l"/>
                      <a:r>
                        <a:rPr lang="en-US" dirty="0"/>
                        <a:t>He/she/it didn't work</a:t>
                      </a:r>
                    </a:p>
                    <a:p>
                      <a:pPr algn="l"/>
                      <a:r>
                        <a:rPr lang="en-US" dirty="0"/>
                        <a:t>We didn't work</a:t>
                      </a:r>
                    </a:p>
                    <a:p>
                      <a:pPr algn="l"/>
                      <a:r>
                        <a:rPr lang="en-US" dirty="0"/>
                        <a:t>You didn't work</a:t>
                      </a:r>
                    </a:p>
                    <a:p>
                      <a:pPr algn="l"/>
                      <a:r>
                        <a:rPr lang="en-US" dirty="0"/>
                        <a:t>They didn't work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1026" name="Picture 2" descr="tijdbalkpastsimp.jpg (12418 bytes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631" y="466560"/>
            <a:ext cx="7311724" cy="1840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0711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227103"/>
            <a:ext cx="10515600" cy="764934"/>
          </a:xfrm>
        </p:spPr>
        <p:txBody>
          <a:bodyPr>
            <a:noAutofit/>
          </a:bodyPr>
          <a:lstStyle/>
          <a:p>
            <a:pPr algn="ctr"/>
            <a:r>
              <a:rPr lang="nl-NL" sz="6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Present Perfect</a:t>
            </a:r>
            <a:endParaRPr lang="nl-NL" sz="6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204546"/>
            <a:ext cx="10515600" cy="542485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l-NL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sz="3100" b="1" dirty="0" smtClean="0">
                <a:solidFill>
                  <a:srgbClr val="C00000"/>
                </a:solidFill>
                <a:latin typeface="+mj-lt"/>
              </a:rPr>
              <a:t>Present Perfect gebruik je wanneer het niet belangrijk is wanneer een gebeurtenis zich afspeelde en wanneer er verband is tussen heden en verleden. Dat kan op twee manieren:</a:t>
            </a:r>
            <a:endParaRPr lang="nl-NL" sz="3100" b="1" dirty="0">
              <a:solidFill>
                <a:srgbClr val="C00000"/>
              </a:solidFill>
              <a:latin typeface="+mj-lt"/>
            </a:endParaRPr>
          </a:p>
          <a:p>
            <a:endParaRPr lang="nl-NL" dirty="0" smtClean="0">
              <a:solidFill>
                <a:srgbClr val="C00000"/>
              </a:solidFill>
            </a:endParaRPr>
          </a:p>
          <a:p>
            <a:r>
              <a:rPr lang="nl-NL" dirty="0" smtClean="0">
                <a:solidFill>
                  <a:srgbClr val="C00000"/>
                </a:solidFill>
              </a:rPr>
              <a:t>A. </a:t>
            </a:r>
            <a:r>
              <a:rPr lang="nl-NL" dirty="0" smtClean="0"/>
              <a:t>Iemand doet nog iets of er is nog iets aan de gang dat in het      </a:t>
            </a:r>
          </a:p>
          <a:p>
            <a:pPr marL="0" indent="0">
              <a:buNone/>
            </a:pPr>
            <a:r>
              <a:rPr lang="nl-NL" dirty="0" smtClean="0"/>
              <a:t>       verleden begonnen  is.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err="1" smtClean="0"/>
              <a:t>vb</a:t>
            </a:r>
            <a:r>
              <a:rPr lang="nl-NL" dirty="0" smtClean="0"/>
              <a:t>: He has </a:t>
            </a:r>
            <a:r>
              <a:rPr lang="nl-NL" dirty="0" err="1" smtClean="0"/>
              <a:t>lived</a:t>
            </a:r>
            <a:r>
              <a:rPr lang="nl-NL" dirty="0" smtClean="0"/>
              <a:t> </a:t>
            </a:r>
            <a:r>
              <a:rPr lang="nl-NL" dirty="0" err="1" smtClean="0"/>
              <a:t>here</a:t>
            </a:r>
            <a:r>
              <a:rPr lang="nl-NL" dirty="0" smtClean="0"/>
              <a:t> </a:t>
            </a:r>
            <a:r>
              <a:rPr lang="nl-NL" b="1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six</a:t>
            </a:r>
            <a:r>
              <a:rPr lang="nl-NL" dirty="0" smtClean="0"/>
              <a:t> </a:t>
            </a:r>
            <a:r>
              <a:rPr lang="nl-NL" dirty="0" err="1" smtClean="0"/>
              <a:t>years</a:t>
            </a:r>
            <a:r>
              <a:rPr lang="nl-NL" dirty="0" smtClean="0"/>
              <a:t>     (hij woont hier al 6 jaar)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      </a:t>
            </a:r>
            <a:r>
              <a:rPr lang="nl-NL" b="1" dirty="0" err="1" smtClean="0"/>
              <a:t>since</a:t>
            </a:r>
            <a:r>
              <a:rPr lang="nl-NL" b="1" dirty="0" smtClean="0"/>
              <a:t> </a:t>
            </a:r>
            <a:r>
              <a:rPr lang="nl-NL" dirty="0"/>
              <a:t>(hij woont hier </a:t>
            </a:r>
            <a:r>
              <a:rPr lang="nl-NL" dirty="0" smtClean="0"/>
              <a:t>sinds 2013)</a:t>
            </a:r>
            <a:endParaRPr lang="nl-NL" dirty="0"/>
          </a:p>
          <a:p>
            <a:pPr marL="0" indent="0">
              <a:buNone/>
            </a:pPr>
            <a:endParaRPr lang="nl-NL" dirty="0" smtClean="0">
              <a:solidFill>
                <a:srgbClr val="C00000"/>
              </a:solidFill>
            </a:endParaRPr>
          </a:p>
          <a:p>
            <a:r>
              <a:rPr lang="nl-NL" dirty="0" smtClean="0">
                <a:solidFill>
                  <a:srgbClr val="C00000"/>
                </a:solidFill>
              </a:rPr>
              <a:t>B.</a:t>
            </a:r>
            <a:r>
              <a:rPr lang="nl-NL" b="1" dirty="0">
                <a:solidFill>
                  <a:srgbClr val="C00000"/>
                </a:solidFill>
              </a:rPr>
              <a:t> </a:t>
            </a:r>
            <a:r>
              <a:rPr lang="nl-NL" dirty="0"/>
              <a:t>Iemand heeft iets gedaan of er is iets gebeurd waarvan het  </a:t>
            </a:r>
            <a:r>
              <a:rPr lang="nl-NL" dirty="0" smtClean="0"/>
              <a:t>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   resultaat </a:t>
            </a:r>
            <a:r>
              <a:rPr lang="nl-NL" dirty="0"/>
              <a:t>nu nog merkbaar of zichtbaar is. 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       Het </a:t>
            </a:r>
            <a:r>
              <a:rPr lang="nl-NL" dirty="0"/>
              <a:t>is niet </a:t>
            </a:r>
            <a:r>
              <a:rPr lang="nl-NL" dirty="0" smtClean="0"/>
              <a:t>belangrijk </a:t>
            </a:r>
            <a:r>
              <a:rPr lang="nl-NL" dirty="0"/>
              <a:t>wanneer het gebeurd is.</a:t>
            </a:r>
          </a:p>
          <a:p>
            <a:pPr marL="0" indent="0">
              <a:buNone/>
            </a:pPr>
            <a:r>
              <a:rPr lang="nl-NL" dirty="0" smtClean="0"/>
              <a:t>	</a:t>
            </a:r>
            <a:r>
              <a:rPr lang="nl-NL" dirty="0" err="1" smtClean="0"/>
              <a:t>vb</a:t>
            </a:r>
            <a:r>
              <a:rPr lang="nl-NL" dirty="0" smtClean="0"/>
              <a:t>: </a:t>
            </a:r>
            <a:r>
              <a:rPr lang="nl-NL" dirty="0" err="1" smtClean="0"/>
              <a:t>She</a:t>
            </a:r>
            <a:r>
              <a:rPr lang="nl-NL" dirty="0" smtClean="0"/>
              <a:t> has </a:t>
            </a:r>
            <a:r>
              <a:rPr lang="nl-NL" dirty="0" err="1" smtClean="0"/>
              <a:t>passed</a:t>
            </a:r>
            <a:r>
              <a:rPr lang="nl-NL" dirty="0" smtClean="0"/>
              <a:t> her </a:t>
            </a:r>
            <a:r>
              <a:rPr lang="nl-NL" dirty="0" err="1" smtClean="0"/>
              <a:t>driving</a:t>
            </a:r>
            <a:r>
              <a:rPr lang="nl-NL" dirty="0" smtClean="0"/>
              <a:t> test       </a:t>
            </a:r>
          </a:p>
          <a:p>
            <a:pPr marL="0" indent="0">
              <a:buNone/>
            </a:pPr>
            <a:r>
              <a:rPr lang="nl-NL" dirty="0"/>
              <a:t>	</a:t>
            </a:r>
            <a:r>
              <a:rPr lang="nl-NL" dirty="0" smtClean="0"/>
              <a:t> (Ze heeft in het verleden haar rijexamen gehaald en mag nog steeds rijden) 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95145" y="4240602"/>
            <a:ext cx="3162300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36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Present Perfect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Wanneer Present Perfect: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Iets is in het verleden begonnen en is nog steeds zo. Bijv. een baan.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Ervaringen in iemands leven.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Iets is in het verleden gebeurd en het doet er niet toe wanneer.</a:t>
            </a:r>
          </a:p>
          <a:p>
            <a:pPr>
              <a:buFont typeface="Wingdings" panose="05000000000000000000" pitchFamily="2" charset="2"/>
              <a:buChar char="Ø"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Herkenbaar aan:</a:t>
            </a:r>
          </a:p>
          <a:p>
            <a:pPr marL="0" indent="0">
              <a:buNone/>
            </a:pPr>
            <a:r>
              <a:rPr lang="nl-NL" i="1" dirty="0" smtClean="0"/>
              <a:t>For, </a:t>
            </a:r>
            <a:r>
              <a:rPr lang="nl-NL" i="1" dirty="0" err="1" smtClean="0"/>
              <a:t>yet</a:t>
            </a:r>
            <a:r>
              <a:rPr lang="nl-NL" i="1" dirty="0" smtClean="0"/>
              <a:t>, never, ever, </a:t>
            </a:r>
            <a:r>
              <a:rPr lang="nl-NL" i="1" dirty="0" err="1" smtClean="0"/>
              <a:t>just</a:t>
            </a:r>
            <a:r>
              <a:rPr lang="nl-NL" i="1" dirty="0" smtClean="0"/>
              <a:t>, </a:t>
            </a:r>
            <a:r>
              <a:rPr lang="nl-NL" i="1" dirty="0" err="1" smtClean="0"/>
              <a:t>already</a:t>
            </a:r>
            <a:r>
              <a:rPr lang="nl-NL" i="1" dirty="0" smtClean="0"/>
              <a:t>, </a:t>
            </a:r>
            <a:r>
              <a:rPr lang="nl-NL" i="1" dirty="0" err="1" smtClean="0"/>
              <a:t>since</a:t>
            </a:r>
            <a:r>
              <a:rPr lang="nl-NL" i="1" dirty="0" smtClean="0"/>
              <a:t> </a:t>
            </a:r>
            <a:r>
              <a:rPr lang="nl-NL" dirty="0" smtClean="0"/>
              <a:t>(FYNE JAS)</a:t>
            </a:r>
          </a:p>
          <a:p>
            <a:pPr marL="0" indent="0">
              <a:buNone/>
            </a:pPr>
            <a:r>
              <a:rPr lang="nl-NL" i="1" dirty="0" smtClean="0"/>
              <a:t>Always, </a:t>
            </a:r>
            <a:r>
              <a:rPr lang="nl-NL" i="1" dirty="0" err="1" smtClean="0"/>
              <a:t>several</a:t>
            </a:r>
            <a:r>
              <a:rPr lang="nl-NL" i="1" dirty="0" smtClean="0"/>
              <a:t> </a:t>
            </a:r>
            <a:r>
              <a:rPr lang="nl-NL" i="1" dirty="0" err="1" smtClean="0"/>
              <a:t>times</a:t>
            </a:r>
            <a:r>
              <a:rPr lang="nl-NL" i="1" dirty="0" smtClean="0"/>
              <a:t>, </a:t>
            </a:r>
            <a:r>
              <a:rPr lang="nl-NL" i="1" dirty="0" err="1" smtClean="0"/>
              <a:t>before</a:t>
            </a:r>
            <a:r>
              <a:rPr lang="nl-NL" i="1" dirty="0" smtClean="0"/>
              <a:t>, </a:t>
            </a:r>
            <a:r>
              <a:rPr lang="nl-NL" i="1" dirty="0" err="1" smtClean="0"/>
              <a:t>once</a:t>
            </a:r>
            <a:r>
              <a:rPr lang="nl-NL" i="1" dirty="0" smtClean="0"/>
              <a:t>, </a:t>
            </a:r>
            <a:r>
              <a:rPr lang="nl-NL" i="1" dirty="0" err="1" smtClean="0"/>
              <a:t>many</a:t>
            </a:r>
            <a:r>
              <a:rPr lang="nl-NL" i="1" dirty="0" smtClean="0"/>
              <a:t> </a:t>
            </a:r>
            <a:r>
              <a:rPr lang="nl-NL" i="1" dirty="0" err="1" smtClean="0"/>
              <a:t>times</a:t>
            </a:r>
            <a:endParaRPr lang="nl-NL" i="1" dirty="0" smtClean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4294967295"/>
          </p:nvPr>
        </p:nvSpPr>
        <p:spPr>
          <a:xfrm>
            <a:off x="1889760" y="1600200"/>
            <a:ext cx="4494272" cy="5257800"/>
          </a:xfrm>
          <a:prstGeom prst="rect">
            <a:avLst/>
          </a:prstGeo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nl-NL" b="1" dirty="0" smtClean="0"/>
              <a:t>Vorm van Present Perfect: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Bestaat uit 2 delen: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Have / has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Voltooid deelwoord</a:t>
            </a:r>
          </a:p>
          <a:p>
            <a:pPr marL="457200" indent="-457200">
              <a:buFont typeface="+mj-lt"/>
              <a:buAutoNum type="arabicPeriod"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Hoe maak je een voltooid deelwoord?</a:t>
            </a:r>
          </a:p>
          <a:p>
            <a:pPr marL="0" indent="0">
              <a:buNone/>
            </a:pPr>
            <a:r>
              <a:rPr lang="nl-NL" u="sng" dirty="0" smtClean="0"/>
              <a:t/>
            </a:r>
            <a:br>
              <a:rPr lang="nl-NL" u="sng" dirty="0" smtClean="0"/>
            </a:br>
            <a:r>
              <a:rPr lang="nl-NL" u="sng" dirty="0" smtClean="0"/>
              <a:t>Regelmatige </a:t>
            </a:r>
            <a:r>
              <a:rPr lang="nl-NL" u="sng" dirty="0" err="1" smtClean="0"/>
              <a:t>w.w.</a:t>
            </a:r>
            <a:endParaRPr lang="nl-NL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Hele </a:t>
            </a:r>
            <a:r>
              <a:rPr lang="nl-NL" dirty="0" err="1" smtClean="0"/>
              <a:t>w.w.</a:t>
            </a:r>
            <a:r>
              <a:rPr lang="nl-NL" dirty="0" smtClean="0"/>
              <a:t> + </a:t>
            </a:r>
            <a:r>
              <a:rPr lang="nl-NL" dirty="0" err="1" smtClean="0"/>
              <a:t>ed</a:t>
            </a:r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Bijv. The boy has </a:t>
            </a:r>
            <a:r>
              <a:rPr lang="nl-NL" dirty="0" err="1" smtClean="0"/>
              <a:t>listen</a:t>
            </a:r>
            <a:r>
              <a:rPr lang="nl-NL" b="1" dirty="0" err="1" smtClean="0">
                <a:solidFill>
                  <a:srgbClr val="00B050"/>
                </a:solidFill>
              </a:rPr>
              <a:t>ed</a:t>
            </a:r>
            <a:r>
              <a:rPr lang="nl-NL" b="1" dirty="0" smtClean="0">
                <a:solidFill>
                  <a:srgbClr val="00B050"/>
                </a:solidFill>
              </a:rPr>
              <a:t>.</a:t>
            </a:r>
          </a:p>
          <a:p>
            <a:pPr marL="0" indent="0">
              <a:buNone/>
            </a:pPr>
            <a:endParaRPr lang="nl-NL" u="sng" dirty="0" smtClean="0"/>
          </a:p>
          <a:p>
            <a:pPr marL="0" indent="0">
              <a:buNone/>
            </a:pPr>
            <a:r>
              <a:rPr lang="nl-NL" u="sng" dirty="0" smtClean="0"/>
              <a:t>Onregelmatige </a:t>
            </a:r>
            <a:r>
              <a:rPr lang="nl-NL" u="sng" dirty="0" err="1" smtClean="0"/>
              <a:t>w.w.</a:t>
            </a:r>
            <a:endParaRPr lang="nl-NL" u="sng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3</a:t>
            </a:r>
            <a:r>
              <a:rPr lang="nl-NL" baseline="30000" dirty="0" smtClean="0"/>
              <a:t>e</a:t>
            </a:r>
            <a:r>
              <a:rPr lang="nl-NL" dirty="0" smtClean="0"/>
              <a:t> rijtje</a:t>
            </a:r>
          </a:p>
          <a:p>
            <a:pPr marL="0" indent="0">
              <a:buNone/>
            </a:pPr>
            <a:r>
              <a:rPr lang="nl-NL" dirty="0" smtClean="0"/>
              <a:t>Bijv. My </a:t>
            </a:r>
            <a:r>
              <a:rPr lang="nl-NL" dirty="0" err="1" smtClean="0"/>
              <a:t>parents</a:t>
            </a:r>
            <a:r>
              <a:rPr lang="nl-NL" dirty="0" smtClean="0"/>
              <a:t> have </a:t>
            </a:r>
            <a:r>
              <a:rPr lang="nl-NL" b="1" dirty="0" err="1" smtClean="0">
                <a:solidFill>
                  <a:srgbClr val="00B050"/>
                </a:solidFill>
              </a:rPr>
              <a:t>written</a:t>
            </a:r>
            <a:r>
              <a:rPr lang="nl-NL" dirty="0" smtClean="0">
                <a:solidFill>
                  <a:srgbClr val="00B050"/>
                </a:solidFill>
              </a:rPr>
              <a:t> </a:t>
            </a:r>
            <a:r>
              <a:rPr lang="nl-NL" dirty="0" smtClean="0"/>
              <a:t>a post card.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0787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55169"/>
            <a:ext cx="10515600" cy="43513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nl-NL" b="1" dirty="0" smtClean="0"/>
              <a:t>Iets is in het verleden begonnen en is nog steeds zo.</a:t>
            </a:r>
          </a:p>
          <a:p>
            <a:pPr>
              <a:buFont typeface="Wingdings" pitchFamily="2" charset="2"/>
              <a:buChar char="§"/>
            </a:pPr>
            <a:r>
              <a:rPr lang="nl-NL" altLang="nl-NL" dirty="0" err="1" smtClean="0"/>
              <a:t>She</a:t>
            </a:r>
            <a:r>
              <a:rPr lang="nl-NL" altLang="nl-NL" dirty="0" smtClean="0"/>
              <a:t> </a:t>
            </a:r>
            <a:r>
              <a:rPr lang="nl-NL" altLang="nl-NL" dirty="0"/>
              <a:t>has </a:t>
            </a:r>
            <a:r>
              <a:rPr lang="nl-NL" altLang="nl-NL" dirty="0" err="1"/>
              <a:t>lived</a:t>
            </a:r>
            <a:r>
              <a:rPr lang="nl-NL" altLang="nl-NL" dirty="0"/>
              <a:t> in the Netherlands </a:t>
            </a:r>
            <a:r>
              <a:rPr lang="nl-NL" altLang="nl-NL" dirty="0" err="1"/>
              <a:t>since</a:t>
            </a:r>
            <a:r>
              <a:rPr lang="nl-NL" altLang="nl-NL" dirty="0"/>
              <a:t> </a:t>
            </a:r>
            <a:r>
              <a:rPr lang="nl-NL" altLang="nl-NL" dirty="0" err="1"/>
              <a:t>January</a:t>
            </a:r>
            <a:r>
              <a:rPr lang="nl-NL" altLang="nl-NL" dirty="0"/>
              <a:t>. (Zij woont sinds januari in Nederland)</a:t>
            </a:r>
          </a:p>
          <a:p>
            <a:pPr>
              <a:buFont typeface="Wingdings" pitchFamily="2" charset="2"/>
              <a:buChar char="§"/>
            </a:pPr>
            <a:r>
              <a:rPr lang="nl-NL" altLang="nl-NL" dirty="0"/>
              <a:t>I have </a:t>
            </a:r>
            <a:r>
              <a:rPr lang="nl-NL" altLang="nl-NL" dirty="0" err="1"/>
              <a:t>worked</a:t>
            </a:r>
            <a:r>
              <a:rPr lang="nl-NL" altLang="nl-NL" dirty="0"/>
              <a:t> </a:t>
            </a:r>
            <a:r>
              <a:rPr lang="nl-NL" altLang="nl-NL" dirty="0" err="1"/>
              <a:t>here</a:t>
            </a:r>
            <a:r>
              <a:rPr lang="nl-NL" altLang="nl-NL" dirty="0"/>
              <a:t> </a:t>
            </a:r>
            <a:r>
              <a:rPr lang="nl-NL" altLang="nl-NL" dirty="0" err="1"/>
              <a:t>for</a:t>
            </a:r>
            <a:r>
              <a:rPr lang="nl-NL" altLang="nl-NL" dirty="0"/>
              <a:t> 10 </a:t>
            </a:r>
            <a:r>
              <a:rPr lang="nl-NL" altLang="nl-NL" dirty="0" err="1"/>
              <a:t>years</a:t>
            </a:r>
            <a:r>
              <a:rPr lang="nl-NL" altLang="nl-NL" dirty="0"/>
              <a:t>. (Ik werk hier al 10 jaar)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752" y="3573016"/>
            <a:ext cx="439000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6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505075"/>
            <a:ext cx="10515600" cy="4351338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b="1" dirty="0"/>
              <a:t>Ervaringen in iemands leven</a:t>
            </a:r>
          </a:p>
          <a:p>
            <a:pPr>
              <a:buFont typeface="Wingdings" pitchFamily="2" charset="2"/>
              <a:buChar char="§"/>
            </a:pPr>
            <a:r>
              <a:rPr lang="nl-NL" altLang="nl-NL" dirty="0" err="1"/>
              <a:t>She</a:t>
            </a:r>
            <a:r>
              <a:rPr lang="nl-NL" altLang="nl-NL" dirty="0"/>
              <a:t> has </a:t>
            </a:r>
            <a:r>
              <a:rPr lang="nl-NL" altLang="nl-NL" dirty="0" err="1"/>
              <a:t>visited</a:t>
            </a:r>
            <a:r>
              <a:rPr lang="nl-NL" altLang="nl-NL" dirty="0"/>
              <a:t> London </a:t>
            </a:r>
            <a:r>
              <a:rPr lang="nl-NL" altLang="nl-NL" dirty="0" err="1"/>
              <a:t>many</a:t>
            </a:r>
            <a:r>
              <a:rPr lang="nl-NL" altLang="nl-NL" dirty="0"/>
              <a:t> </a:t>
            </a:r>
            <a:r>
              <a:rPr lang="nl-NL" altLang="nl-NL" dirty="0" err="1"/>
              <a:t>times</a:t>
            </a:r>
            <a:r>
              <a:rPr lang="nl-NL" altLang="nl-NL" dirty="0"/>
              <a:t>. (Zij heeft Londen al vaak bezocht).</a:t>
            </a:r>
          </a:p>
          <a:p>
            <a:pPr>
              <a:buFont typeface="Wingdings" pitchFamily="2" charset="2"/>
              <a:buChar char="§"/>
            </a:pPr>
            <a:r>
              <a:rPr lang="nl-NL" altLang="nl-NL" dirty="0"/>
              <a:t>Have </a:t>
            </a:r>
            <a:r>
              <a:rPr lang="nl-NL" altLang="nl-NL" dirty="0" err="1"/>
              <a:t>you</a:t>
            </a:r>
            <a:r>
              <a:rPr lang="nl-NL" altLang="nl-NL" dirty="0"/>
              <a:t> ever </a:t>
            </a:r>
            <a:r>
              <a:rPr lang="nl-NL" altLang="nl-NL" dirty="0" err="1"/>
              <a:t>seen</a:t>
            </a:r>
            <a:r>
              <a:rPr lang="nl-NL" altLang="nl-NL" dirty="0"/>
              <a:t> </a:t>
            </a:r>
            <a:r>
              <a:rPr lang="nl-NL" altLang="nl-NL" dirty="0" err="1"/>
              <a:t>this</a:t>
            </a:r>
            <a:r>
              <a:rPr lang="nl-NL" altLang="nl-NL" dirty="0"/>
              <a:t> movie? (Heb jij ooit deze film gezien?)</a:t>
            </a:r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675" y="3500439"/>
            <a:ext cx="2736850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0106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nl-NL" dirty="0" smtClean="0"/>
              <a:t>Iets is in het verleden gebeurd en het maakt niet uit wanneer.</a:t>
            </a:r>
          </a:p>
          <a:p>
            <a:pPr>
              <a:buFont typeface="Wingdings" pitchFamily="2" charset="2"/>
              <a:buChar char="§"/>
            </a:pPr>
            <a:r>
              <a:rPr lang="nl-NL" altLang="nl-NL" dirty="0"/>
              <a:t>My </a:t>
            </a:r>
            <a:r>
              <a:rPr lang="nl-NL" altLang="nl-NL" dirty="0" err="1"/>
              <a:t>neighbours</a:t>
            </a:r>
            <a:r>
              <a:rPr lang="nl-NL" altLang="nl-NL" dirty="0"/>
              <a:t> have </a:t>
            </a:r>
            <a:r>
              <a:rPr lang="nl-NL" altLang="nl-NL" dirty="0" err="1"/>
              <a:t>painted</a:t>
            </a:r>
            <a:r>
              <a:rPr lang="nl-NL" altLang="nl-NL" dirty="0"/>
              <a:t> </a:t>
            </a:r>
            <a:r>
              <a:rPr lang="nl-NL" altLang="nl-NL" dirty="0" err="1"/>
              <a:t>their</a:t>
            </a:r>
            <a:r>
              <a:rPr lang="nl-NL" altLang="nl-NL" dirty="0"/>
              <a:t> house. (Mijn buren hebben hun huis geverfd)</a:t>
            </a:r>
          </a:p>
          <a:p>
            <a:pPr>
              <a:buFont typeface="Wingdings" pitchFamily="2" charset="2"/>
              <a:buChar char="§"/>
            </a:pPr>
            <a:r>
              <a:rPr lang="nl-NL" altLang="nl-NL" dirty="0"/>
              <a:t>I have made </a:t>
            </a:r>
            <a:r>
              <a:rPr lang="nl-NL" altLang="nl-NL" dirty="0" err="1"/>
              <a:t>dinner</a:t>
            </a:r>
            <a:r>
              <a:rPr lang="nl-NL" altLang="nl-NL" dirty="0"/>
              <a:t>. (Ik heb eten gemaakt)</a:t>
            </a:r>
          </a:p>
          <a:p>
            <a:pPr>
              <a:buFont typeface="Wingdings" pitchFamily="2" charset="2"/>
              <a:buChar char="§"/>
            </a:pPr>
            <a:r>
              <a:rPr lang="nl-NL" altLang="nl-NL" dirty="0"/>
              <a:t>The dog has </a:t>
            </a:r>
            <a:r>
              <a:rPr lang="nl-NL" altLang="nl-NL" dirty="0" err="1"/>
              <a:t>buried</a:t>
            </a:r>
            <a:r>
              <a:rPr lang="nl-NL" altLang="nl-NL" dirty="0"/>
              <a:t> </a:t>
            </a:r>
            <a:r>
              <a:rPr lang="nl-NL" altLang="nl-NL" dirty="0" err="1"/>
              <a:t>its</a:t>
            </a:r>
            <a:r>
              <a:rPr lang="nl-NL" altLang="nl-NL" dirty="0"/>
              <a:t> </a:t>
            </a:r>
            <a:r>
              <a:rPr lang="nl-NL" altLang="nl-NL" dirty="0" err="1"/>
              <a:t>bone</a:t>
            </a:r>
            <a:r>
              <a:rPr lang="nl-NL" altLang="nl-NL" dirty="0"/>
              <a:t>. (De hond heeft zijn bot begraven)</a:t>
            </a:r>
          </a:p>
          <a:p>
            <a:pPr>
              <a:buFont typeface="Wingdings" pitchFamily="2" charset="2"/>
              <a:buChar char="§"/>
            </a:pPr>
            <a:r>
              <a:rPr lang="nl-NL" altLang="nl-NL" dirty="0"/>
              <a:t>I have lost </a:t>
            </a:r>
            <a:r>
              <a:rPr lang="nl-NL" altLang="nl-NL" dirty="0" err="1"/>
              <a:t>weight</a:t>
            </a:r>
            <a:r>
              <a:rPr lang="nl-NL" altLang="nl-NL" dirty="0"/>
              <a:t>. (Ik ben afgevallen)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3375" y="4473575"/>
            <a:ext cx="2184400" cy="238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91231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Oefenen samen!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www.englisch-hilfen.de/en/exercises/tenses/present_perfect_statements.htm</a:t>
            </a:r>
            <a:endParaRPr lang="nl-NL" dirty="0" smtClean="0"/>
          </a:p>
          <a:p>
            <a:endParaRPr lang="nl-NL" dirty="0"/>
          </a:p>
          <a:p>
            <a:r>
              <a:rPr lang="nl-NL" dirty="0">
                <a:hlinkClick r:id="rId3"/>
              </a:rPr>
              <a:t>http://</a:t>
            </a:r>
            <a:r>
              <a:rPr lang="nl-NL" dirty="0" smtClean="0">
                <a:hlinkClick r:id="rId3"/>
              </a:rPr>
              <a:t>www.english-4u.de/pres_perf_ex2.htm</a:t>
            </a:r>
            <a:endParaRPr lang="nl-NL" dirty="0" smtClean="0"/>
          </a:p>
          <a:p>
            <a:endParaRPr lang="nl-NL" dirty="0"/>
          </a:p>
          <a:p>
            <a:r>
              <a:rPr lang="nl-NL" dirty="0">
                <a:hlinkClick r:id="rId4"/>
              </a:rPr>
              <a:t>https://</a:t>
            </a:r>
            <a:r>
              <a:rPr lang="nl-NL" dirty="0" smtClean="0">
                <a:hlinkClick r:id="rId4"/>
              </a:rPr>
              <a:t>www.ego4u.com/en/cram-up/grammar/past-perfect-simple/exercises?03</a:t>
            </a:r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863011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466</Words>
  <Application>Microsoft Office PowerPoint</Application>
  <PresentationFormat>Breedbeeld</PresentationFormat>
  <Paragraphs>108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5" baseType="lpstr">
      <vt:lpstr>Arial</vt:lpstr>
      <vt:lpstr>Berlin Sans FB Demi</vt:lpstr>
      <vt:lpstr>Calibri</vt:lpstr>
      <vt:lpstr>Calibri Light</vt:lpstr>
      <vt:lpstr>Wingdings</vt:lpstr>
      <vt:lpstr>Kantoorthema</vt:lpstr>
      <vt:lpstr>Review</vt:lpstr>
      <vt:lpstr>Past Simple </vt:lpstr>
      <vt:lpstr>PowerPoint-presentatie</vt:lpstr>
      <vt:lpstr>Present Perfect</vt:lpstr>
      <vt:lpstr>Present Perfect</vt:lpstr>
      <vt:lpstr>Voorbeelden</vt:lpstr>
      <vt:lpstr>Voorbeelden</vt:lpstr>
      <vt:lpstr>Voorbeelden</vt:lpstr>
      <vt:lpstr>Oefenen samen!</vt:lpstr>
    </vt:vector>
  </TitlesOfParts>
  <Company>Helicon Opleidingen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Fannie Ploegmakers-van der Hoff</dc:creator>
  <cp:lastModifiedBy>Fannie Ploegmakers-van der Hoff</cp:lastModifiedBy>
  <cp:revision>1</cp:revision>
  <dcterms:created xsi:type="dcterms:W3CDTF">2015-12-15T08:06:34Z</dcterms:created>
  <dcterms:modified xsi:type="dcterms:W3CDTF">2015-12-15T08:06:51Z</dcterms:modified>
</cp:coreProperties>
</file>