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49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295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50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36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7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6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39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84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53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43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357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7F7B-DF61-405E-95D0-B4217F0AB86C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95FA-B959-4B57-9195-9A8AC6A7E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75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ish-4u.de/pres_perf_ex2.htm" TargetMode="External"/><Relationship Id="rId2" Type="http://schemas.openxmlformats.org/officeDocument/2006/relationships/hyperlink" Target="http://www.englisch-hilfen.de/en/exercises/tenses/present_perfect_statement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go4u.com/en/cram-up/grammar/past-perfect-simple/exercises?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412" y="1531009"/>
            <a:ext cx="5591175" cy="51244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l-NL" sz="9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Review</a:t>
            </a:r>
            <a:endParaRPr lang="nl-NL" sz="9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3764318" y="2175736"/>
            <a:ext cx="10405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Past</a:t>
            </a:r>
          </a:p>
          <a:p>
            <a:pPr algn="ctr"/>
            <a:r>
              <a:rPr lang="nl-NL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Simple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6849699" y="2498901"/>
            <a:ext cx="142303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1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Past</a:t>
            </a:r>
          </a:p>
          <a:p>
            <a:pPr algn="ctr"/>
            <a:r>
              <a:rPr lang="nl-NL" sz="16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Continuous</a:t>
            </a:r>
            <a:endParaRPr lang="nl-NL" sz="1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7040917" y="3849908"/>
            <a:ext cx="10405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Present</a:t>
            </a:r>
          </a:p>
          <a:p>
            <a:pPr algn="ctr"/>
            <a:r>
              <a:rPr lang="nl-NL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Perfect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5055404" y="2175735"/>
            <a:ext cx="10405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Has</a:t>
            </a:r>
          </a:p>
          <a:p>
            <a:pPr algn="ctr"/>
            <a:r>
              <a:rPr lang="nl-NL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Been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6888679" y="1984756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Did</a:t>
            </a:r>
            <a:r>
              <a:rPr lang="nl-NL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nl-NL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work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4284615" y="3512970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Was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4577998" y="2937781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Seen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6" name="Rechthoek 25"/>
          <p:cNvSpPr/>
          <p:nvPr/>
        </p:nvSpPr>
        <p:spPr>
          <a:xfrm>
            <a:off x="6615743" y="3480576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Went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3375971" y="2892600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Took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125708" y="2819624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Think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4130069" y="4088159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Give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7656338" y="4431474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Since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1" name="Rechthoek 30"/>
          <p:cNvSpPr/>
          <p:nvPr/>
        </p:nvSpPr>
        <p:spPr>
          <a:xfrm>
            <a:off x="7543282" y="3157410"/>
            <a:ext cx="104059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For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3397185" y="3781485"/>
            <a:ext cx="10405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He, </a:t>
            </a:r>
            <a:r>
              <a:rPr lang="nl-NL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She</a:t>
            </a:r>
            <a:endParaRPr lang="nl-NL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nl-NL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It</a:t>
            </a:r>
            <a:endParaRPr lang="nl-NL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636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63902"/>
            <a:ext cx="9144000" cy="1206710"/>
          </a:xfrm>
        </p:spPr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Simple </a:t>
            </a:r>
            <a:endParaRPr lang="nl-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95245" y="1370612"/>
            <a:ext cx="9144000" cy="4503977"/>
          </a:xfrm>
        </p:spPr>
        <p:txBody>
          <a:bodyPr>
            <a:normAutofit/>
          </a:bodyPr>
          <a:lstStyle/>
          <a:p>
            <a:r>
              <a:rPr lang="nl-NL" dirty="0" smtClean="0"/>
              <a:t>Je gebruikt de </a:t>
            </a:r>
            <a:r>
              <a:rPr lang="nl-NL" b="1" dirty="0" smtClean="0"/>
              <a:t>past </a:t>
            </a:r>
            <a:r>
              <a:rPr lang="nl-NL" b="1" dirty="0" err="1" smtClean="0"/>
              <a:t>simple</a:t>
            </a:r>
            <a:r>
              <a:rPr lang="nl-NL" b="1" dirty="0" smtClean="0"/>
              <a:t> </a:t>
            </a:r>
            <a:r>
              <a:rPr lang="nl-NL" dirty="0" smtClean="0"/>
              <a:t>om te zeggen dat iets in het verleden is gebeurd </a:t>
            </a:r>
            <a:r>
              <a:rPr lang="nl-NL" b="1" dirty="0" smtClean="0"/>
              <a:t>EN</a:t>
            </a:r>
            <a:r>
              <a:rPr lang="nl-NL" dirty="0" smtClean="0"/>
              <a:t> er staat bij wanneer dat gebeurd is. Dit zijn woorden zoals: </a:t>
            </a:r>
          </a:p>
          <a:p>
            <a:endParaRPr lang="nl-NL" b="1" dirty="0" smtClean="0"/>
          </a:p>
          <a:p>
            <a:r>
              <a:rPr lang="nl-NL" b="1" dirty="0" smtClean="0"/>
              <a:t>"</a:t>
            </a:r>
            <a:r>
              <a:rPr lang="nl-NL" b="1" dirty="0" err="1" smtClean="0"/>
              <a:t>yesterday</a:t>
            </a:r>
            <a:r>
              <a:rPr lang="nl-NL" b="1" dirty="0" smtClean="0"/>
              <a:t>, last week" enz.</a:t>
            </a:r>
          </a:p>
          <a:p>
            <a:endParaRPr lang="nl-NL" b="1" dirty="0" smtClean="0"/>
          </a:p>
          <a:p>
            <a:endParaRPr lang="nl-NL" dirty="0"/>
          </a:p>
          <a:p>
            <a:pPr algn="l"/>
            <a:r>
              <a:rPr lang="nl-NL" b="1" dirty="0" smtClean="0"/>
              <a:t>Voorbeeld:</a:t>
            </a:r>
          </a:p>
          <a:p>
            <a:pPr algn="l"/>
            <a:r>
              <a:rPr lang="en-US" dirty="0" smtClean="0"/>
              <a:t>They worked very hard yesterday.</a:t>
            </a:r>
          </a:p>
          <a:p>
            <a:pPr algn="l"/>
            <a:r>
              <a:rPr lang="en-US" dirty="0" smtClean="0"/>
              <a:t>He lived in Amsterdam for 2 years. (nu </a:t>
            </a:r>
            <a:r>
              <a:rPr lang="en-US" dirty="0" err="1" smtClean="0"/>
              <a:t>woont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)</a:t>
            </a:r>
          </a:p>
          <a:p>
            <a:pPr algn="l"/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Good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70" y="249453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67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697542" y="2786694"/>
          <a:ext cx="10732458" cy="332080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649036"/>
                <a:gridCol w="3541711"/>
                <a:gridCol w="3541711"/>
              </a:tblGrid>
              <a:tr h="1277233">
                <a:tc>
                  <a:txBody>
                    <a:bodyPr/>
                    <a:lstStyle/>
                    <a:p>
                      <a:pPr algn="ctr"/>
                      <a:r>
                        <a:rPr lang="nl-NL" b="1" dirty="0"/>
                        <a:t>Bevestigende </a:t>
                      </a:r>
                      <a:r>
                        <a:rPr lang="nl-NL" b="1" dirty="0" smtClean="0"/>
                        <a:t>zinnen</a:t>
                      </a:r>
                    </a:p>
                    <a:p>
                      <a:pPr algn="ctr"/>
                      <a:r>
                        <a:rPr lang="nl-NL" b="1" dirty="0" smtClean="0"/>
                        <a:t>Regelmatige </a:t>
                      </a:r>
                      <a:r>
                        <a:rPr lang="nl-NL" b="1" dirty="0" err="1"/>
                        <a:t>ww</a:t>
                      </a:r>
                      <a:r>
                        <a:rPr lang="nl-NL" b="1" dirty="0"/>
                        <a:t>: </a:t>
                      </a:r>
                      <a:r>
                        <a:rPr lang="nl-NL" b="1" dirty="0" err="1"/>
                        <a:t>ww</a:t>
                      </a:r>
                      <a:r>
                        <a:rPr lang="nl-NL" b="1" dirty="0"/>
                        <a:t> + (</a:t>
                      </a:r>
                      <a:r>
                        <a:rPr lang="nl-NL" b="1" dirty="0" smtClean="0"/>
                        <a:t>e)d</a:t>
                      </a:r>
                      <a:endParaRPr lang="nl-NL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/>
                        <a:t>Vragende </a:t>
                      </a:r>
                      <a:r>
                        <a:rPr lang="nl-NL" b="1" dirty="0" smtClean="0"/>
                        <a:t>zinnen</a:t>
                      </a:r>
                    </a:p>
                    <a:p>
                      <a:pPr algn="ctr"/>
                      <a:r>
                        <a:rPr lang="nl-NL" b="1" dirty="0" err="1" smtClean="0"/>
                        <a:t>Did</a:t>
                      </a:r>
                      <a:r>
                        <a:rPr lang="nl-NL" b="1" dirty="0" smtClean="0"/>
                        <a:t> </a:t>
                      </a:r>
                      <a:r>
                        <a:rPr lang="nl-NL" b="1" dirty="0"/>
                        <a:t>...... + hele </a:t>
                      </a:r>
                      <a:r>
                        <a:rPr lang="nl-NL" b="1" dirty="0" err="1"/>
                        <a:t>ww</a:t>
                      </a:r>
                      <a:endParaRPr lang="nl-NL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/>
                        <a:t>Ontkennende </a:t>
                      </a:r>
                      <a:r>
                        <a:rPr lang="nl-NL" b="1" dirty="0" smtClean="0"/>
                        <a:t>zinnen</a:t>
                      </a:r>
                    </a:p>
                    <a:p>
                      <a:pPr algn="ctr"/>
                      <a:r>
                        <a:rPr lang="nl-NL" b="1" dirty="0" err="1" smtClean="0"/>
                        <a:t>didn't</a:t>
                      </a:r>
                      <a:r>
                        <a:rPr lang="nl-NL" b="1" dirty="0" smtClean="0"/>
                        <a:t> </a:t>
                      </a:r>
                      <a:r>
                        <a:rPr lang="nl-NL" b="1" dirty="0"/>
                        <a:t>+ hele </a:t>
                      </a:r>
                      <a:r>
                        <a:rPr lang="nl-NL" b="1" dirty="0" err="1"/>
                        <a:t>ww</a:t>
                      </a:r>
                      <a:endParaRPr lang="nl-NL" b="1" dirty="0"/>
                    </a:p>
                  </a:txBody>
                  <a:tcPr anchor="ctr"/>
                </a:tc>
              </a:tr>
              <a:tr h="204357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 </a:t>
                      </a:r>
                      <a:r>
                        <a:rPr lang="en-US" dirty="0" smtClean="0"/>
                        <a:t>worked/You </a:t>
                      </a:r>
                      <a:r>
                        <a:rPr lang="en-US" dirty="0"/>
                        <a:t>worked</a:t>
                      </a:r>
                    </a:p>
                    <a:p>
                      <a:pPr algn="l"/>
                      <a:r>
                        <a:rPr lang="en-US" dirty="0"/>
                        <a:t>He/she/it worked</a:t>
                      </a:r>
                    </a:p>
                    <a:p>
                      <a:pPr algn="l"/>
                      <a:r>
                        <a:rPr lang="en-US" dirty="0"/>
                        <a:t>We worked</a:t>
                      </a:r>
                    </a:p>
                    <a:p>
                      <a:pPr algn="l"/>
                      <a:r>
                        <a:rPr lang="en-US" dirty="0"/>
                        <a:t>You worked</a:t>
                      </a:r>
                    </a:p>
                    <a:p>
                      <a:pPr algn="l"/>
                      <a:r>
                        <a:rPr lang="en-US" dirty="0"/>
                        <a:t>They worked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Did I </a:t>
                      </a:r>
                      <a:r>
                        <a:rPr lang="en-US" dirty="0" err="1"/>
                        <a:t>work?Did</a:t>
                      </a:r>
                      <a:r>
                        <a:rPr lang="en-US" dirty="0"/>
                        <a:t> you work?</a:t>
                      </a:r>
                    </a:p>
                    <a:p>
                      <a:pPr algn="l"/>
                      <a:r>
                        <a:rPr lang="en-US" dirty="0"/>
                        <a:t>Did he/she/it work?</a:t>
                      </a:r>
                    </a:p>
                    <a:p>
                      <a:pPr algn="l"/>
                      <a:r>
                        <a:rPr lang="en-US" dirty="0"/>
                        <a:t>Did we work?</a:t>
                      </a:r>
                    </a:p>
                    <a:p>
                      <a:pPr algn="l"/>
                      <a:r>
                        <a:rPr lang="en-US" dirty="0"/>
                        <a:t>Did you work?</a:t>
                      </a:r>
                    </a:p>
                    <a:p>
                      <a:pPr algn="l"/>
                      <a:r>
                        <a:rPr lang="en-US" dirty="0"/>
                        <a:t>Did they work?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 didn't </a:t>
                      </a:r>
                      <a:r>
                        <a:rPr lang="en-US" dirty="0" smtClean="0"/>
                        <a:t>work/You </a:t>
                      </a:r>
                      <a:r>
                        <a:rPr lang="en-US" dirty="0"/>
                        <a:t>didn't work</a:t>
                      </a:r>
                    </a:p>
                    <a:p>
                      <a:pPr algn="l"/>
                      <a:r>
                        <a:rPr lang="en-US" dirty="0"/>
                        <a:t>He/she/it didn't work</a:t>
                      </a:r>
                    </a:p>
                    <a:p>
                      <a:pPr algn="l"/>
                      <a:r>
                        <a:rPr lang="en-US" dirty="0"/>
                        <a:t>We didn't work</a:t>
                      </a:r>
                    </a:p>
                    <a:p>
                      <a:pPr algn="l"/>
                      <a:r>
                        <a:rPr lang="en-US" dirty="0"/>
                        <a:t>You didn't work</a:t>
                      </a:r>
                    </a:p>
                    <a:p>
                      <a:pPr algn="l"/>
                      <a:r>
                        <a:rPr lang="en-US" dirty="0"/>
                        <a:t>They didn't work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6" name="Picture 2" descr="tijdbalkpastsimp.jpg (12418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631" y="466560"/>
            <a:ext cx="7311724" cy="184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71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27103"/>
            <a:ext cx="10515600" cy="764934"/>
          </a:xfrm>
        </p:spPr>
        <p:txBody>
          <a:bodyPr>
            <a:noAutofit/>
          </a:bodyPr>
          <a:lstStyle/>
          <a:p>
            <a:pPr algn="ctr"/>
            <a:r>
              <a:rPr lang="nl-NL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Perfect</a:t>
            </a:r>
            <a:endParaRPr lang="nl-NL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04546"/>
            <a:ext cx="10515600" cy="542485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l-NL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3100" b="1" dirty="0" smtClean="0">
                <a:solidFill>
                  <a:srgbClr val="C00000"/>
                </a:solidFill>
                <a:latin typeface="+mj-lt"/>
              </a:rPr>
              <a:t>Present Perfect gebruik je wanneer het niet belangrijk is wanneer een gebeurtenis zich afspeelde en wanneer er verband is tussen heden en verleden. Dat kan op twee manieren:</a:t>
            </a:r>
            <a:endParaRPr lang="nl-NL" sz="3100" b="1" dirty="0">
              <a:solidFill>
                <a:srgbClr val="C00000"/>
              </a:solidFill>
              <a:latin typeface="+mj-lt"/>
            </a:endParaRPr>
          </a:p>
          <a:p>
            <a:endParaRPr lang="nl-NL" dirty="0" smtClean="0">
              <a:solidFill>
                <a:srgbClr val="C00000"/>
              </a:solidFill>
            </a:endParaRPr>
          </a:p>
          <a:p>
            <a:r>
              <a:rPr lang="nl-NL" dirty="0" smtClean="0">
                <a:solidFill>
                  <a:srgbClr val="C00000"/>
                </a:solidFill>
              </a:rPr>
              <a:t>A. </a:t>
            </a:r>
            <a:r>
              <a:rPr lang="nl-NL" dirty="0" smtClean="0"/>
              <a:t>Iemand doet nog iets of er is nog iets aan de gang dat in het      </a:t>
            </a:r>
          </a:p>
          <a:p>
            <a:pPr marL="0" indent="0">
              <a:buNone/>
            </a:pPr>
            <a:r>
              <a:rPr lang="nl-NL" dirty="0" smtClean="0"/>
              <a:t>       verleden begonnen  is.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err="1" smtClean="0"/>
              <a:t>vb</a:t>
            </a:r>
            <a:r>
              <a:rPr lang="nl-NL" dirty="0" smtClean="0"/>
              <a:t>: He has </a:t>
            </a:r>
            <a:r>
              <a:rPr lang="nl-NL" dirty="0" err="1" smtClean="0"/>
              <a:t>lived</a:t>
            </a:r>
            <a:r>
              <a:rPr lang="nl-NL" dirty="0" smtClean="0"/>
              <a:t> </a:t>
            </a:r>
            <a:r>
              <a:rPr lang="nl-NL" dirty="0" err="1" smtClean="0"/>
              <a:t>here</a:t>
            </a:r>
            <a:r>
              <a:rPr lang="nl-NL" dirty="0" smtClean="0"/>
              <a:t> </a:t>
            </a:r>
            <a:r>
              <a:rPr lang="nl-NL" b="1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six</a:t>
            </a:r>
            <a:r>
              <a:rPr lang="nl-NL" dirty="0" smtClean="0"/>
              <a:t> </a:t>
            </a:r>
            <a:r>
              <a:rPr lang="nl-NL" dirty="0" err="1" smtClean="0"/>
              <a:t>years</a:t>
            </a:r>
            <a:r>
              <a:rPr lang="nl-NL" dirty="0" smtClean="0"/>
              <a:t>     (hij woont hier al 6 jaar)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      </a:t>
            </a:r>
            <a:r>
              <a:rPr lang="nl-NL" b="1" dirty="0" err="1" smtClean="0"/>
              <a:t>since</a:t>
            </a:r>
            <a:r>
              <a:rPr lang="nl-NL" b="1" dirty="0" smtClean="0"/>
              <a:t> </a:t>
            </a:r>
            <a:r>
              <a:rPr lang="nl-NL" dirty="0"/>
              <a:t>(hij woont hier </a:t>
            </a:r>
            <a:r>
              <a:rPr lang="nl-NL" dirty="0" smtClean="0"/>
              <a:t>sinds 2013)</a:t>
            </a:r>
            <a:endParaRPr lang="nl-NL" dirty="0"/>
          </a:p>
          <a:p>
            <a:pPr marL="0" indent="0">
              <a:buNone/>
            </a:pPr>
            <a:endParaRPr lang="nl-NL" dirty="0" smtClean="0">
              <a:solidFill>
                <a:srgbClr val="C00000"/>
              </a:solidFill>
            </a:endParaRPr>
          </a:p>
          <a:p>
            <a:r>
              <a:rPr lang="nl-NL" dirty="0" smtClean="0">
                <a:solidFill>
                  <a:srgbClr val="C00000"/>
                </a:solidFill>
              </a:rPr>
              <a:t>B.</a:t>
            </a:r>
            <a:r>
              <a:rPr lang="nl-NL" b="1" dirty="0">
                <a:solidFill>
                  <a:srgbClr val="C00000"/>
                </a:solidFill>
              </a:rPr>
              <a:t> </a:t>
            </a:r>
            <a:r>
              <a:rPr lang="nl-NL" dirty="0"/>
              <a:t>Iemand heeft iets gedaan of er is iets gebeurd waarvan het  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resultaat </a:t>
            </a:r>
            <a:r>
              <a:rPr lang="nl-NL" dirty="0"/>
              <a:t>nu nog merkbaar of zichtbaar is.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Het </a:t>
            </a:r>
            <a:r>
              <a:rPr lang="nl-NL" dirty="0"/>
              <a:t>is niet </a:t>
            </a:r>
            <a:r>
              <a:rPr lang="nl-NL" dirty="0" smtClean="0"/>
              <a:t>belangrijk </a:t>
            </a:r>
            <a:r>
              <a:rPr lang="nl-NL" dirty="0"/>
              <a:t>wanneer het gebeurd is.</a:t>
            </a:r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err="1" smtClean="0"/>
              <a:t>vb</a:t>
            </a:r>
            <a:r>
              <a:rPr lang="nl-NL" dirty="0" smtClean="0"/>
              <a:t>: </a:t>
            </a:r>
            <a:r>
              <a:rPr lang="nl-NL" dirty="0" err="1" smtClean="0"/>
              <a:t>She</a:t>
            </a:r>
            <a:r>
              <a:rPr lang="nl-NL" dirty="0" smtClean="0"/>
              <a:t> has </a:t>
            </a:r>
            <a:r>
              <a:rPr lang="nl-NL" dirty="0" err="1" smtClean="0"/>
              <a:t>passed</a:t>
            </a:r>
            <a:r>
              <a:rPr lang="nl-NL" dirty="0" smtClean="0"/>
              <a:t> her </a:t>
            </a:r>
            <a:r>
              <a:rPr lang="nl-NL" dirty="0" err="1" smtClean="0"/>
              <a:t>driving</a:t>
            </a:r>
            <a:r>
              <a:rPr lang="nl-NL" dirty="0" smtClean="0"/>
              <a:t> test      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 (Ze heeft in het verleden haar rijexamen gehaald en mag nog steeds rijden)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145" y="4240602"/>
            <a:ext cx="31623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6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 Perfect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Wanneer Present Perfect: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Iets is in het verleden begonnen en is nog steeds zo. Bijv. een baan.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Ervaringen in iemands leven.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Iets is in het verleden gebeurd en het doet er niet toe wanneer.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Herkenbaar aan:</a:t>
            </a:r>
          </a:p>
          <a:p>
            <a:pPr marL="0" indent="0">
              <a:buNone/>
            </a:pPr>
            <a:r>
              <a:rPr lang="nl-NL" i="1" dirty="0" smtClean="0"/>
              <a:t>For, </a:t>
            </a:r>
            <a:r>
              <a:rPr lang="nl-NL" i="1" dirty="0" err="1" smtClean="0"/>
              <a:t>yet</a:t>
            </a:r>
            <a:r>
              <a:rPr lang="nl-NL" i="1" dirty="0" smtClean="0"/>
              <a:t>, never, ever, </a:t>
            </a:r>
            <a:r>
              <a:rPr lang="nl-NL" i="1" dirty="0" err="1" smtClean="0"/>
              <a:t>just</a:t>
            </a:r>
            <a:r>
              <a:rPr lang="nl-NL" i="1" dirty="0" smtClean="0"/>
              <a:t>, </a:t>
            </a:r>
            <a:r>
              <a:rPr lang="nl-NL" i="1" dirty="0" err="1" smtClean="0"/>
              <a:t>already</a:t>
            </a:r>
            <a:r>
              <a:rPr lang="nl-NL" i="1" dirty="0" smtClean="0"/>
              <a:t>, </a:t>
            </a:r>
            <a:r>
              <a:rPr lang="nl-NL" i="1" dirty="0" err="1" smtClean="0"/>
              <a:t>since</a:t>
            </a:r>
            <a:r>
              <a:rPr lang="nl-NL" i="1" dirty="0" smtClean="0"/>
              <a:t> </a:t>
            </a:r>
            <a:r>
              <a:rPr lang="nl-NL" dirty="0" smtClean="0"/>
              <a:t>(FYNE JAS)</a:t>
            </a:r>
          </a:p>
          <a:p>
            <a:pPr marL="0" indent="0">
              <a:buNone/>
            </a:pPr>
            <a:r>
              <a:rPr lang="nl-NL" i="1" dirty="0" smtClean="0"/>
              <a:t>Always, </a:t>
            </a:r>
            <a:r>
              <a:rPr lang="nl-NL" i="1" dirty="0" err="1" smtClean="0"/>
              <a:t>several</a:t>
            </a:r>
            <a:r>
              <a:rPr lang="nl-NL" i="1" dirty="0" smtClean="0"/>
              <a:t> </a:t>
            </a:r>
            <a:r>
              <a:rPr lang="nl-NL" i="1" dirty="0" err="1" smtClean="0"/>
              <a:t>times</a:t>
            </a:r>
            <a:r>
              <a:rPr lang="nl-NL" i="1" dirty="0" smtClean="0"/>
              <a:t>, </a:t>
            </a:r>
            <a:r>
              <a:rPr lang="nl-NL" i="1" dirty="0" err="1" smtClean="0"/>
              <a:t>before</a:t>
            </a:r>
            <a:r>
              <a:rPr lang="nl-NL" i="1" dirty="0" smtClean="0"/>
              <a:t>, </a:t>
            </a:r>
            <a:r>
              <a:rPr lang="nl-NL" i="1" dirty="0" err="1" smtClean="0"/>
              <a:t>once</a:t>
            </a:r>
            <a:r>
              <a:rPr lang="nl-NL" i="1" dirty="0" smtClean="0"/>
              <a:t>, </a:t>
            </a:r>
            <a:r>
              <a:rPr lang="nl-NL" i="1" dirty="0" err="1" smtClean="0"/>
              <a:t>many</a:t>
            </a:r>
            <a:r>
              <a:rPr lang="nl-NL" i="1" dirty="0" smtClean="0"/>
              <a:t> </a:t>
            </a:r>
            <a:r>
              <a:rPr lang="nl-NL" i="1" dirty="0" err="1" smtClean="0"/>
              <a:t>times</a:t>
            </a:r>
            <a:endParaRPr lang="nl-NL" i="1" dirty="0" smtClean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4294967295"/>
          </p:nvPr>
        </p:nvSpPr>
        <p:spPr>
          <a:xfrm>
            <a:off x="1889760" y="1600200"/>
            <a:ext cx="4494272" cy="5257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Vorm van Present Perfect: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Bestaat uit 2 delen: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Have / has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Voltooid deelwoord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b="1" dirty="0" smtClean="0"/>
              <a:t>Hoe maak je een voltooid deelwoord?</a:t>
            </a:r>
          </a:p>
          <a:p>
            <a:pPr marL="0" indent="0">
              <a:buNone/>
            </a:pPr>
            <a:r>
              <a:rPr lang="nl-NL" u="sng" dirty="0" smtClean="0"/>
              <a:t/>
            </a:r>
            <a:br>
              <a:rPr lang="nl-NL" u="sng" dirty="0" smtClean="0"/>
            </a:br>
            <a:r>
              <a:rPr lang="nl-NL" u="sng" dirty="0" smtClean="0"/>
              <a:t>Regelmatige </a:t>
            </a:r>
            <a:r>
              <a:rPr lang="nl-NL" u="sng" dirty="0" err="1" smtClean="0"/>
              <a:t>w.w.</a:t>
            </a:r>
            <a:endParaRPr lang="nl-NL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Hele </a:t>
            </a:r>
            <a:r>
              <a:rPr lang="nl-NL" dirty="0" err="1" smtClean="0"/>
              <a:t>w.w.</a:t>
            </a:r>
            <a:r>
              <a:rPr lang="nl-NL" dirty="0" smtClean="0"/>
              <a:t> + </a:t>
            </a:r>
            <a:r>
              <a:rPr lang="nl-NL" dirty="0" err="1" smtClean="0"/>
              <a:t>ed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Bijv. The boy has </a:t>
            </a:r>
            <a:r>
              <a:rPr lang="nl-NL" dirty="0" err="1" smtClean="0"/>
              <a:t>listen</a:t>
            </a:r>
            <a:r>
              <a:rPr lang="nl-NL" b="1" dirty="0" err="1" smtClean="0">
                <a:solidFill>
                  <a:srgbClr val="00B050"/>
                </a:solidFill>
              </a:rPr>
              <a:t>ed</a:t>
            </a:r>
            <a:r>
              <a:rPr lang="nl-NL" b="1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Onregelmatige </a:t>
            </a:r>
            <a:r>
              <a:rPr lang="nl-NL" u="sng" dirty="0" err="1" smtClean="0"/>
              <a:t>w.w.</a:t>
            </a:r>
            <a:endParaRPr lang="nl-NL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3</a:t>
            </a:r>
            <a:r>
              <a:rPr lang="nl-NL" baseline="30000" dirty="0" smtClean="0"/>
              <a:t>e</a:t>
            </a:r>
            <a:r>
              <a:rPr lang="nl-NL" dirty="0" smtClean="0"/>
              <a:t> rijtje</a:t>
            </a:r>
          </a:p>
          <a:p>
            <a:pPr marL="0" indent="0">
              <a:buNone/>
            </a:pPr>
            <a:r>
              <a:rPr lang="nl-NL" dirty="0" smtClean="0"/>
              <a:t>Bijv. My </a:t>
            </a:r>
            <a:r>
              <a:rPr lang="nl-NL" dirty="0" err="1" smtClean="0"/>
              <a:t>parents</a:t>
            </a:r>
            <a:r>
              <a:rPr lang="nl-NL" dirty="0" smtClean="0"/>
              <a:t> have </a:t>
            </a:r>
            <a:r>
              <a:rPr lang="nl-NL" b="1" dirty="0" err="1" smtClean="0">
                <a:solidFill>
                  <a:srgbClr val="00B050"/>
                </a:solidFill>
              </a:rPr>
              <a:t>written</a:t>
            </a:r>
            <a:r>
              <a:rPr lang="nl-NL" dirty="0" smtClean="0">
                <a:solidFill>
                  <a:srgbClr val="00B050"/>
                </a:solidFill>
              </a:rPr>
              <a:t> </a:t>
            </a:r>
            <a:r>
              <a:rPr lang="nl-NL" dirty="0" smtClean="0"/>
              <a:t>a post card.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87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55169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b="1" dirty="0" smtClean="0"/>
              <a:t>Iets is in het verleden begonnen en is nog steeds zo.</a:t>
            </a:r>
          </a:p>
          <a:p>
            <a:pPr>
              <a:buFont typeface="Wingdings" pitchFamily="2" charset="2"/>
              <a:buChar char="§"/>
            </a:pPr>
            <a:r>
              <a:rPr lang="nl-NL" altLang="nl-NL" dirty="0" err="1" smtClean="0"/>
              <a:t>She</a:t>
            </a:r>
            <a:r>
              <a:rPr lang="nl-NL" altLang="nl-NL" dirty="0" smtClean="0"/>
              <a:t> </a:t>
            </a:r>
            <a:r>
              <a:rPr lang="nl-NL" altLang="nl-NL" dirty="0"/>
              <a:t>has </a:t>
            </a:r>
            <a:r>
              <a:rPr lang="nl-NL" altLang="nl-NL" dirty="0" err="1"/>
              <a:t>lived</a:t>
            </a:r>
            <a:r>
              <a:rPr lang="nl-NL" altLang="nl-NL" dirty="0"/>
              <a:t> in the Netherlands </a:t>
            </a:r>
            <a:r>
              <a:rPr lang="nl-NL" altLang="nl-NL" dirty="0" err="1"/>
              <a:t>since</a:t>
            </a:r>
            <a:r>
              <a:rPr lang="nl-NL" altLang="nl-NL" dirty="0"/>
              <a:t> </a:t>
            </a:r>
            <a:r>
              <a:rPr lang="nl-NL" altLang="nl-NL" dirty="0" err="1"/>
              <a:t>January</a:t>
            </a:r>
            <a:r>
              <a:rPr lang="nl-NL" altLang="nl-NL" dirty="0"/>
              <a:t>. (Zij woont sinds januari in Nederland)</a:t>
            </a:r>
          </a:p>
          <a:p>
            <a:pPr>
              <a:buFont typeface="Wingdings" pitchFamily="2" charset="2"/>
              <a:buChar char="§"/>
            </a:pPr>
            <a:r>
              <a:rPr lang="nl-NL" altLang="nl-NL" dirty="0"/>
              <a:t>I have </a:t>
            </a:r>
            <a:r>
              <a:rPr lang="nl-NL" altLang="nl-NL" dirty="0" err="1"/>
              <a:t>worked</a:t>
            </a:r>
            <a:r>
              <a:rPr lang="nl-NL" altLang="nl-NL" dirty="0"/>
              <a:t> </a:t>
            </a:r>
            <a:r>
              <a:rPr lang="nl-NL" altLang="nl-NL" dirty="0" err="1"/>
              <a:t>here</a:t>
            </a:r>
            <a:r>
              <a:rPr lang="nl-NL" altLang="nl-NL" dirty="0"/>
              <a:t> </a:t>
            </a:r>
            <a:r>
              <a:rPr lang="nl-NL" altLang="nl-NL" dirty="0" err="1"/>
              <a:t>for</a:t>
            </a:r>
            <a:r>
              <a:rPr lang="nl-NL" altLang="nl-NL" dirty="0"/>
              <a:t> 10 </a:t>
            </a:r>
            <a:r>
              <a:rPr lang="nl-NL" altLang="nl-NL" dirty="0" err="1"/>
              <a:t>years</a:t>
            </a:r>
            <a:r>
              <a:rPr lang="nl-NL" altLang="nl-NL" dirty="0"/>
              <a:t>. (Ik werk hier al 10 jaar)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52" y="3573016"/>
            <a:ext cx="439000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6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5075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b="1" dirty="0"/>
              <a:t>Ervaringen in iemands leven</a:t>
            </a:r>
          </a:p>
          <a:p>
            <a:pPr>
              <a:buFont typeface="Wingdings" pitchFamily="2" charset="2"/>
              <a:buChar char="§"/>
            </a:pPr>
            <a:r>
              <a:rPr lang="nl-NL" altLang="nl-NL" dirty="0" err="1"/>
              <a:t>She</a:t>
            </a:r>
            <a:r>
              <a:rPr lang="nl-NL" altLang="nl-NL" dirty="0"/>
              <a:t> has </a:t>
            </a:r>
            <a:r>
              <a:rPr lang="nl-NL" altLang="nl-NL" dirty="0" err="1"/>
              <a:t>visited</a:t>
            </a:r>
            <a:r>
              <a:rPr lang="nl-NL" altLang="nl-NL" dirty="0"/>
              <a:t> London </a:t>
            </a:r>
            <a:r>
              <a:rPr lang="nl-NL" altLang="nl-NL" dirty="0" err="1"/>
              <a:t>many</a:t>
            </a:r>
            <a:r>
              <a:rPr lang="nl-NL" altLang="nl-NL" dirty="0"/>
              <a:t> </a:t>
            </a:r>
            <a:r>
              <a:rPr lang="nl-NL" altLang="nl-NL" dirty="0" err="1"/>
              <a:t>times</a:t>
            </a:r>
            <a:r>
              <a:rPr lang="nl-NL" altLang="nl-NL" dirty="0"/>
              <a:t>. (Zij heeft Londen al vaak bezocht).</a:t>
            </a:r>
          </a:p>
          <a:p>
            <a:pPr>
              <a:buFont typeface="Wingdings" pitchFamily="2" charset="2"/>
              <a:buChar char="§"/>
            </a:pPr>
            <a:r>
              <a:rPr lang="nl-NL" altLang="nl-NL" dirty="0"/>
              <a:t>Have </a:t>
            </a:r>
            <a:r>
              <a:rPr lang="nl-NL" altLang="nl-NL" dirty="0" err="1"/>
              <a:t>you</a:t>
            </a:r>
            <a:r>
              <a:rPr lang="nl-NL" altLang="nl-NL" dirty="0"/>
              <a:t> ever </a:t>
            </a:r>
            <a:r>
              <a:rPr lang="nl-NL" altLang="nl-NL" dirty="0" err="1"/>
              <a:t>seen</a:t>
            </a:r>
            <a:r>
              <a:rPr lang="nl-NL" altLang="nl-NL" dirty="0"/>
              <a:t> </a:t>
            </a:r>
            <a:r>
              <a:rPr lang="nl-NL" altLang="nl-NL" dirty="0" err="1"/>
              <a:t>this</a:t>
            </a:r>
            <a:r>
              <a:rPr lang="nl-NL" altLang="nl-NL" dirty="0"/>
              <a:t> movie? (Heb jij ooit deze film gezien?)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3500439"/>
            <a:ext cx="273685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1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Iets is in het verleden gebeurd en het maakt niet uit wanneer.</a:t>
            </a:r>
          </a:p>
          <a:p>
            <a:pPr>
              <a:buFont typeface="Wingdings" pitchFamily="2" charset="2"/>
              <a:buChar char="§"/>
            </a:pPr>
            <a:r>
              <a:rPr lang="nl-NL" altLang="nl-NL" dirty="0"/>
              <a:t>My </a:t>
            </a:r>
            <a:r>
              <a:rPr lang="nl-NL" altLang="nl-NL" dirty="0" err="1"/>
              <a:t>neighbours</a:t>
            </a:r>
            <a:r>
              <a:rPr lang="nl-NL" altLang="nl-NL" dirty="0"/>
              <a:t> have </a:t>
            </a:r>
            <a:r>
              <a:rPr lang="nl-NL" altLang="nl-NL" dirty="0" err="1"/>
              <a:t>painted</a:t>
            </a:r>
            <a:r>
              <a:rPr lang="nl-NL" altLang="nl-NL" dirty="0"/>
              <a:t> </a:t>
            </a:r>
            <a:r>
              <a:rPr lang="nl-NL" altLang="nl-NL" dirty="0" err="1"/>
              <a:t>their</a:t>
            </a:r>
            <a:r>
              <a:rPr lang="nl-NL" altLang="nl-NL" dirty="0"/>
              <a:t> house. (Mijn buren hebben hun huis geverfd)</a:t>
            </a:r>
          </a:p>
          <a:p>
            <a:pPr>
              <a:buFont typeface="Wingdings" pitchFamily="2" charset="2"/>
              <a:buChar char="§"/>
            </a:pPr>
            <a:r>
              <a:rPr lang="nl-NL" altLang="nl-NL" dirty="0"/>
              <a:t>I have made </a:t>
            </a:r>
            <a:r>
              <a:rPr lang="nl-NL" altLang="nl-NL" dirty="0" err="1"/>
              <a:t>dinner</a:t>
            </a:r>
            <a:r>
              <a:rPr lang="nl-NL" altLang="nl-NL" dirty="0"/>
              <a:t>. (Ik heb eten gemaakt)</a:t>
            </a:r>
          </a:p>
          <a:p>
            <a:pPr>
              <a:buFont typeface="Wingdings" pitchFamily="2" charset="2"/>
              <a:buChar char="§"/>
            </a:pPr>
            <a:r>
              <a:rPr lang="nl-NL" altLang="nl-NL" dirty="0"/>
              <a:t>The dog has </a:t>
            </a:r>
            <a:r>
              <a:rPr lang="nl-NL" altLang="nl-NL" dirty="0" err="1"/>
              <a:t>buried</a:t>
            </a:r>
            <a:r>
              <a:rPr lang="nl-NL" altLang="nl-NL" dirty="0"/>
              <a:t> </a:t>
            </a:r>
            <a:r>
              <a:rPr lang="nl-NL" altLang="nl-NL" dirty="0" err="1"/>
              <a:t>its</a:t>
            </a:r>
            <a:r>
              <a:rPr lang="nl-NL" altLang="nl-NL" dirty="0"/>
              <a:t> </a:t>
            </a:r>
            <a:r>
              <a:rPr lang="nl-NL" altLang="nl-NL" dirty="0" err="1"/>
              <a:t>bone</a:t>
            </a:r>
            <a:r>
              <a:rPr lang="nl-NL" altLang="nl-NL" dirty="0"/>
              <a:t>. (De hond heeft zijn bot begraven)</a:t>
            </a:r>
          </a:p>
          <a:p>
            <a:pPr>
              <a:buFont typeface="Wingdings" pitchFamily="2" charset="2"/>
              <a:buChar char="§"/>
            </a:pPr>
            <a:r>
              <a:rPr lang="nl-NL" altLang="nl-NL" dirty="0"/>
              <a:t>I have lost </a:t>
            </a:r>
            <a:r>
              <a:rPr lang="nl-NL" altLang="nl-NL" dirty="0" err="1"/>
              <a:t>weight</a:t>
            </a:r>
            <a:r>
              <a:rPr lang="nl-NL" altLang="nl-NL" dirty="0"/>
              <a:t>. (Ik ben afgevallen)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375" y="4473575"/>
            <a:ext cx="2184400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12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samen!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www.englisch-hilfen.de/en/exercises/tenses/present_perfect_statements.htm</a:t>
            </a:r>
            <a:endParaRPr lang="nl-NL" dirty="0" smtClean="0"/>
          </a:p>
          <a:p>
            <a:endParaRPr lang="nl-NL" dirty="0"/>
          </a:p>
          <a:p>
            <a:r>
              <a:rPr lang="nl-NL" dirty="0">
                <a:hlinkClick r:id="rId3"/>
              </a:rPr>
              <a:t>http://</a:t>
            </a:r>
            <a:r>
              <a:rPr lang="nl-NL" dirty="0" smtClean="0">
                <a:hlinkClick r:id="rId3"/>
              </a:rPr>
              <a:t>www.english-4u.de/pres_perf_ex2.htm</a:t>
            </a:r>
            <a:endParaRPr lang="nl-NL" dirty="0" smtClean="0"/>
          </a:p>
          <a:p>
            <a:endParaRPr lang="nl-NL" dirty="0"/>
          </a:p>
          <a:p>
            <a:r>
              <a:rPr lang="nl-NL" dirty="0">
                <a:hlinkClick r:id="rId4"/>
              </a:rPr>
              <a:t>https://</a:t>
            </a:r>
            <a:r>
              <a:rPr lang="nl-NL" dirty="0" smtClean="0">
                <a:hlinkClick r:id="rId4"/>
              </a:rPr>
              <a:t>www.ego4u.com/en/cram-up/grammar/past-perfect-simple/exercises?03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3011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Breedbeeld</PresentationFormat>
  <Paragraphs>108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Berlin Sans FB Demi</vt:lpstr>
      <vt:lpstr>Calibri</vt:lpstr>
      <vt:lpstr>Calibri Light</vt:lpstr>
      <vt:lpstr>Wingdings</vt:lpstr>
      <vt:lpstr>Kantoorthema</vt:lpstr>
      <vt:lpstr>Review</vt:lpstr>
      <vt:lpstr>Past Simple </vt:lpstr>
      <vt:lpstr>PowerPoint-presentatie</vt:lpstr>
      <vt:lpstr>Present Perfect</vt:lpstr>
      <vt:lpstr>Present Perfect</vt:lpstr>
      <vt:lpstr>Voorbeelden</vt:lpstr>
      <vt:lpstr>Voorbeelden</vt:lpstr>
      <vt:lpstr>Voorbeelden</vt:lpstr>
      <vt:lpstr>Oefenen samen!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Fannie Ploegmakers-van der Hoff</dc:creator>
  <cp:lastModifiedBy>Fannie Ploegmakers-van der Hoff</cp:lastModifiedBy>
  <cp:revision>1</cp:revision>
  <dcterms:created xsi:type="dcterms:W3CDTF">2015-12-15T08:06:34Z</dcterms:created>
  <dcterms:modified xsi:type="dcterms:W3CDTF">2015-12-15T08:06:51Z</dcterms:modified>
</cp:coreProperties>
</file>